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jpeg" ContentType="image/jpe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viewProps.xml" ContentType="application/vnd.openxmlformats-officedocument.presentationml.viewProps+xml"/>
  <Override PartName="/ppt/slides/slide4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slides/slide7.xml" ContentType="application/vnd.openxmlformats-officedocument.presentationml.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77" r:id="rId3"/>
    <p:sldId id="291" r:id="rId4"/>
    <p:sldId id="282" r:id="rId5"/>
    <p:sldId id="293" r:id="rId6"/>
    <p:sldId id="292" r:id="rId7"/>
    <p:sldId id="264" r:id="rId8"/>
    <p:sldId id="261" r:id="rId9"/>
    <p:sldId id="294" r:id="rId10"/>
    <p:sldId id="283" r:id="rId11"/>
    <p:sldId id="284" r:id="rId12"/>
    <p:sldId id="285" r:id="rId13"/>
    <p:sldId id="286" r:id="rId14"/>
    <p:sldId id="288" r:id="rId15"/>
    <p:sldId id="290" r:id="rId16"/>
    <p:sldId id="265" r:id="rId17"/>
    <p:sldId id="266" r:id="rId18"/>
    <p:sldId id="262" r:id="rId19"/>
    <p:sldId id="267" r:id="rId20"/>
    <p:sldId id="295" r:id="rId21"/>
    <p:sldId id="296" r:id="rId22"/>
    <p:sldId id="297" r:id="rId23"/>
    <p:sldId id="298" r:id="rId24"/>
    <p:sldId id="303" r:id="rId25"/>
    <p:sldId id="299" r:id="rId26"/>
    <p:sldId id="300" r:id="rId27"/>
    <p:sldId id="301" r:id="rId28"/>
    <p:sldId id="276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BED"/>
          </a:solidFill>
        </a:fill>
      </a:tcStyle>
    </a:wholeTbl>
    <a:band2H>
      <a:tcTxStyle/>
      <a:tcStyle>
        <a:tcBdr/>
        <a:fill>
          <a:solidFill>
            <a:srgbClr val="E8EE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2D0"/>
          </a:solidFill>
        </a:fill>
      </a:tcStyle>
    </a:wholeTbl>
    <a:band2H>
      <a:tcTxStyle/>
      <a:tcStyle>
        <a:tcBdr/>
        <a:fill>
          <a:solidFill>
            <a:srgbClr val="FAEA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ED4"/>
          </a:solidFill>
        </a:fill>
      </a:tcStyle>
    </a:wholeTbl>
    <a:band2H>
      <a:tcTxStyle/>
      <a:tcStyle>
        <a:tcBdr/>
        <a:fill>
          <a:solidFill>
            <a:srgbClr val="E8E8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/>
    <p:restoredTop sz="94679"/>
  </p:normalViewPr>
  <p:slideViewPr>
    <p:cSldViewPr snapToGrid="0">
      <p:cViewPr varScale="1">
        <p:scale>
          <a:sx n="104" d="100"/>
          <a:sy n="104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5.xml" Id="rId26" /><Relationship Type="http://schemas.openxmlformats.org/officeDocument/2006/relationships/slide" Target="/ppt/slides/slide2.xml" Id="rId3" /><Relationship Type="http://schemas.openxmlformats.org/officeDocument/2006/relationships/slide" Target="/ppt/slides/slide20.xml" Id="rId21" /><Relationship Type="http://schemas.openxmlformats.org/officeDocument/2006/relationships/tableStyles" Target="/ppt/tableStyles.xml" Id="rId34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theme" Target="/ppt/theme/theme1.xml" Id="rId33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slide" Target="/ppt/slides/slide28.xml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viewProps" Target="/ppt/viewProps.xml" Id="rId32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presProps" Target="/ppt/presProps.xml" Id="rId31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notesMaster" Target="/ppt/notesMasters/notesMaster1.xml" Id="rId30" /><Relationship Type="http://schemas.openxmlformats.org/officeDocument/2006/relationships/slide" Target="/ppt/slides/slide7.xml" Id="rId8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78101-B134-4D8C-82C1-6CB0C1BF5AC2}" type="doc">
      <dgm:prSet loTypeId="urn:microsoft.com/office/officeart/2005/8/layout/process2" loCatId="process" qsTypeId="urn:microsoft.com/office/officeart/2005/8/quickstyle/3d3" qsCatId="3D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ADCF349A-9434-4919-9D54-686E8BCA9BCF}">
      <dgm:prSet phldrT="[Text]" custT="1"/>
      <dgm:spPr/>
      <dgm:t>
        <a:bodyPr/>
        <a:lstStyle/>
        <a:p>
          <a:pPr algn="l"/>
          <a:r>
            <a:rPr lang="en-IN" sz="2800" dirty="0"/>
            <a:t>Control Hardware :</a:t>
          </a:r>
        </a:p>
        <a:p>
          <a:pPr algn="l"/>
          <a:r>
            <a:rPr lang="en-IN" sz="2800" dirty="0"/>
            <a:t>Classical Communication</a:t>
          </a:r>
        </a:p>
      </dgm:t>
    </dgm:pt>
    <dgm:pt modelId="{E5275C91-A05E-4D03-ABE6-A89A91378A1A}" type="parTrans" cxnId="{62B062A8-E7A8-49C0-A761-F6307F2FAACA}">
      <dgm:prSet/>
      <dgm:spPr/>
      <dgm:t>
        <a:bodyPr/>
        <a:lstStyle/>
        <a:p>
          <a:pPr algn="l"/>
          <a:endParaRPr lang="en-IN" sz="2800"/>
        </a:p>
      </dgm:t>
    </dgm:pt>
    <dgm:pt modelId="{6F9C8CC4-F349-4C6C-91DD-87D7E3256B99}" type="sibTrans" cxnId="{62B062A8-E7A8-49C0-A761-F6307F2FAACA}">
      <dgm:prSet custT="1"/>
      <dgm:spPr/>
      <dgm:t>
        <a:bodyPr/>
        <a:lstStyle/>
        <a:p>
          <a:pPr algn="l"/>
          <a:endParaRPr lang="en-IN" sz="2800"/>
        </a:p>
      </dgm:t>
    </dgm:pt>
    <dgm:pt modelId="{01FF3C8A-0631-4133-B012-8024DF067706}">
      <dgm:prSet phldrT="[Text]" custT="1"/>
      <dgm:spPr/>
      <dgm:t>
        <a:bodyPr/>
        <a:lstStyle/>
        <a:p>
          <a:pPr algn="l"/>
          <a:r>
            <a:rPr lang="en-IN" sz="2800" dirty="0"/>
            <a:t>Multi Chip Processor</a:t>
          </a:r>
        </a:p>
      </dgm:t>
    </dgm:pt>
    <dgm:pt modelId="{D3635573-CF9D-4AD7-8B25-364880241C46}" type="parTrans" cxnId="{34DBFDBF-BDCD-421C-A232-591DCAC285C4}">
      <dgm:prSet/>
      <dgm:spPr/>
      <dgm:t>
        <a:bodyPr/>
        <a:lstStyle/>
        <a:p>
          <a:pPr algn="l"/>
          <a:endParaRPr lang="en-IN" sz="2800"/>
        </a:p>
      </dgm:t>
    </dgm:pt>
    <dgm:pt modelId="{29FAB752-EB67-4608-A8B5-2EA4AD5FF305}" type="sibTrans" cxnId="{34DBFDBF-BDCD-421C-A232-591DCAC285C4}">
      <dgm:prSet custT="1"/>
      <dgm:spPr/>
      <dgm:t>
        <a:bodyPr/>
        <a:lstStyle/>
        <a:p>
          <a:pPr algn="l"/>
          <a:endParaRPr lang="en-IN" sz="2800"/>
        </a:p>
      </dgm:t>
    </dgm:pt>
    <dgm:pt modelId="{83D9D6DE-9C7F-4AC0-9E77-336267D4E9F8}">
      <dgm:prSet phldrT="[Text]" custT="1"/>
      <dgm:spPr/>
      <dgm:t>
        <a:bodyPr/>
        <a:lstStyle/>
        <a:p>
          <a:pPr algn="l"/>
          <a:r>
            <a:rPr lang="en-IN" sz="2800" dirty="0"/>
            <a:t>Quantum Parallelisation:</a:t>
          </a:r>
        </a:p>
        <a:p>
          <a:pPr algn="l"/>
          <a:r>
            <a:rPr lang="en-IN" sz="2800" dirty="0"/>
            <a:t>Built-in Quantum Communication Link</a:t>
          </a:r>
        </a:p>
      </dgm:t>
    </dgm:pt>
    <dgm:pt modelId="{10386386-F0E0-465E-BC92-18FA1D094FD2}" type="parTrans" cxnId="{8C1611A5-B1A8-4611-9786-1E58B03E5259}">
      <dgm:prSet/>
      <dgm:spPr/>
      <dgm:t>
        <a:bodyPr/>
        <a:lstStyle/>
        <a:p>
          <a:pPr algn="l"/>
          <a:endParaRPr lang="en-IN" sz="2800"/>
        </a:p>
      </dgm:t>
    </dgm:pt>
    <dgm:pt modelId="{A8D91661-B7A3-4B10-9510-3ABE51B21C37}" type="sibTrans" cxnId="{8C1611A5-B1A8-4611-9786-1E58B03E5259}">
      <dgm:prSet/>
      <dgm:spPr/>
      <dgm:t>
        <a:bodyPr/>
        <a:lstStyle/>
        <a:p>
          <a:pPr algn="l"/>
          <a:endParaRPr lang="en-IN" sz="2800"/>
        </a:p>
      </dgm:t>
    </dgm:pt>
    <dgm:pt modelId="{1B35E5A9-4A28-4F31-B066-DE727B352098}" type="pres">
      <dgm:prSet presAssocID="{5E678101-B134-4D8C-82C1-6CB0C1BF5AC2}" presName="linearFlow" presStyleCnt="0">
        <dgm:presLayoutVars>
          <dgm:resizeHandles val="exact"/>
        </dgm:presLayoutVars>
      </dgm:prSet>
      <dgm:spPr/>
    </dgm:pt>
    <dgm:pt modelId="{A643BD45-3A7E-4C70-A75F-C6BE1B3063A2}" type="pres">
      <dgm:prSet presAssocID="{ADCF349A-9434-4919-9D54-686E8BCA9BCF}" presName="node" presStyleLbl="node1" presStyleIdx="0" presStyleCnt="3" custScaleX="231835">
        <dgm:presLayoutVars>
          <dgm:bulletEnabled val="1"/>
        </dgm:presLayoutVars>
      </dgm:prSet>
      <dgm:spPr/>
    </dgm:pt>
    <dgm:pt modelId="{776BFB3F-990F-4272-895E-F68AC8911265}" type="pres">
      <dgm:prSet presAssocID="{6F9C8CC4-F349-4C6C-91DD-87D7E3256B99}" presName="sibTrans" presStyleLbl="sibTrans2D1" presStyleIdx="0" presStyleCnt="2"/>
      <dgm:spPr/>
    </dgm:pt>
    <dgm:pt modelId="{77C8C3FF-D9E7-449B-B73D-AF8B00BEE763}" type="pres">
      <dgm:prSet presAssocID="{6F9C8CC4-F349-4C6C-91DD-87D7E3256B99}" presName="connectorText" presStyleLbl="sibTrans2D1" presStyleIdx="0" presStyleCnt="2"/>
      <dgm:spPr/>
    </dgm:pt>
    <dgm:pt modelId="{50FBA545-B42B-4BA3-8A64-E5D1C5BBC62D}" type="pres">
      <dgm:prSet presAssocID="{01FF3C8A-0631-4133-B012-8024DF067706}" presName="node" presStyleLbl="node1" presStyleIdx="1" presStyleCnt="3" custScaleX="231835">
        <dgm:presLayoutVars>
          <dgm:bulletEnabled val="1"/>
        </dgm:presLayoutVars>
      </dgm:prSet>
      <dgm:spPr/>
    </dgm:pt>
    <dgm:pt modelId="{A1DE45CA-3745-4C0A-BB4F-F59518844D6B}" type="pres">
      <dgm:prSet presAssocID="{29FAB752-EB67-4608-A8B5-2EA4AD5FF305}" presName="sibTrans" presStyleLbl="sibTrans2D1" presStyleIdx="1" presStyleCnt="2"/>
      <dgm:spPr/>
    </dgm:pt>
    <dgm:pt modelId="{7577C03C-FA89-4150-8B25-04CA7CCBD101}" type="pres">
      <dgm:prSet presAssocID="{29FAB752-EB67-4608-A8B5-2EA4AD5FF305}" presName="connectorText" presStyleLbl="sibTrans2D1" presStyleIdx="1" presStyleCnt="2"/>
      <dgm:spPr/>
    </dgm:pt>
    <dgm:pt modelId="{B72F4A8D-BB41-40BE-BDE2-19F26AE39153}" type="pres">
      <dgm:prSet presAssocID="{83D9D6DE-9C7F-4AC0-9E77-336267D4E9F8}" presName="node" presStyleLbl="node1" presStyleIdx="2" presStyleCnt="3" custScaleX="231835">
        <dgm:presLayoutVars>
          <dgm:bulletEnabled val="1"/>
        </dgm:presLayoutVars>
      </dgm:prSet>
      <dgm:spPr/>
    </dgm:pt>
  </dgm:ptLst>
  <dgm:cxnLst>
    <dgm:cxn modelId="{58D12712-2F09-4788-AEB4-344497A1DA38}" type="presOf" srcId="{6F9C8CC4-F349-4C6C-91DD-87D7E3256B99}" destId="{77C8C3FF-D9E7-449B-B73D-AF8B00BEE763}" srcOrd="1" destOrd="0" presId="urn:microsoft.com/office/officeart/2005/8/layout/process2"/>
    <dgm:cxn modelId="{B57EF826-1785-4B1E-9C0C-0BC5948F52F1}" type="presOf" srcId="{6F9C8CC4-F349-4C6C-91DD-87D7E3256B99}" destId="{776BFB3F-990F-4272-895E-F68AC8911265}" srcOrd="0" destOrd="0" presId="urn:microsoft.com/office/officeart/2005/8/layout/process2"/>
    <dgm:cxn modelId="{33877B46-856B-4843-8449-391E4CE9158E}" type="presOf" srcId="{83D9D6DE-9C7F-4AC0-9E77-336267D4E9F8}" destId="{B72F4A8D-BB41-40BE-BDE2-19F26AE39153}" srcOrd="0" destOrd="0" presId="urn:microsoft.com/office/officeart/2005/8/layout/process2"/>
    <dgm:cxn modelId="{0CB99852-1D17-4ED7-94BB-C8DE99CAC2D4}" type="presOf" srcId="{29FAB752-EB67-4608-A8B5-2EA4AD5FF305}" destId="{A1DE45CA-3745-4C0A-BB4F-F59518844D6B}" srcOrd="0" destOrd="0" presId="urn:microsoft.com/office/officeart/2005/8/layout/process2"/>
    <dgm:cxn modelId="{E76EBA58-25BD-4A33-AA68-1C5E9D20382B}" type="presOf" srcId="{01FF3C8A-0631-4133-B012-8024DF067706}" destId="{50FBA545-B42B-4BA3-8A64-E5D1C5BBC62D}" srcOrd="0" destOrd="0" presId="urn:microsoft.com/office/officeart/2005/8/layout/process2"/>
    <dgm:cxn modelId="{F848655E-E293-4E33-A6FF-950EA16F643A}" type="presOf" srcId="{29FAB752-EB67-4608-A8B5-2EA4AD5FF305}" destId="{7577C03C-FA89-4150-8B25-04CA7CCBD101}" srcOrd="1" destOrd="0" presId="urn:microsoft.com/office/officeart/2005/8/layout/process2"/>
    <dgm:cxn modelId="{F8CEB263-3237-4EDA-BB53-A2B2C05DB594}" type="presOf" srcId="{ADCF349A-9434-4919-9D54-686E8BCA9BCF}" destId="{A643BD45-3A7E-4C70-A75F-C6BE1B3063A2}" srcOrd="0" destOrd="0" presId="urn:microsoft.com/office/officeart/2005/8/layout/process2"/>
    <dgm:cxn modelId="{8C1611A5-B1A8-4611-9786-1E58B03E5259}" srcId="{5E678101-B134-4D8C-82C1-6CB0C1BF5AC2}" destId="{83D9D6DE-9C7F-4AC0-9E77-336267D4E9F8}" srcOrd="2" destOrd="0" parTransId="{10386386-F0E0-465E-BC92-18FA1D094FD2}" sibTransId="{A8D91661-B7A3-4B10-9510-3ABE51B21C37}"/>
    <dgm:cxn modelId="{62B062A8-E7A8-49C0-A761-F6307F2FAACA}" srcId="{5E678101-B134-4D8C-82C1-6CB0C1BF5AC2}" destId="{ADCF349A-9434-4919-9D54-686E8BCA9BCF}" srcOrd="0" destOrd="0" parTransId="{E5275C91-A05E-4D03-ABE6-A89A91378A1A}" sibTransId="{6F9C8CC4-F349-4C6C-91DD-87D7E3256B99}"/>
    <dgm:cxn modelId="{34DBFDBF-BDCD-421C-A232-591DCAC285C4}" srcId="{5E678101-B134-4D8C-82C1-6CB0C1BF5AC2}" destId="{01FF3C8A-0631-4133-B012-8024DF067706}" srcOrd="1" destOrd="0" parTransId="{D3635573-CF9D-4AD7-8B25-364880241C46}" sibTransId="{29FAB752-EB67-4608-A8B5-2EA4AD5FF305}"/>
    <dgm:cxn modelId="{FC71A0F9-A63E-4015-BB91-345FBF229447}" type="presOf" srcId="{5E678101-B134-4D8C-82C1-6CB0C1BF5AC2}" destId="{1B35E5A9-4A28-4F31-B066-DE727B352098}" srcOrd="0" destOrd="0" presId="urn:microsoft.com/office/officeart/2005/8/layout/process2"/>
    <dgm:cxn modelId="{305E1081-3541-4886-9CC3-1CA0DDA3B109}" type="presParOf" srcId="{1B35E5A9-4A28-4F31-B066-DE727B352098}" destId="{A643BD45-3A7E-4C70-A75F-C6BE1B3063A2}" srcOrd="0" destOrd="0" presId="urn:microsoft.com/office/officeart/2005/8/layout/process2"/>
    <dgm:cxn modelId="{74B49A5A-5544-4012-BF4A-B0FF826D7AF9}" type="presParOf" srcId="{1B35E5A9-4A28-4F31-B066-DE727B352098}" destId="{776BFB3F-990F-4272-895E-F68AC8911265}" srcOrd="1" destOrd="0" presId="urn:microsoft.com/office/officeart/2005/8/layout/process2"/>
    <dgm:cxn modelId="{E956BCF4-59B1-48EA-BCF6-A7D211F0055B}" type="presParOf" srcId="{776BFB3F-990F-4272-895E-F68AC8911265}" destId="{77C8C3FF-D9E7-449B-B73D-AF8B00BEE763}" srcOrd="0" destOrd="0" presId="urn:microsoft.com/office/officeart/2005/8/layout/process2"/>
    <dgm:cxn modelId="{37496D7A-A437-4BFC-8BEE-86F0B676EB7C}" type="presParOf" srcId="{1B35E5A9-4A28-4F31-B066-DE727B352098}" destId="{50FBA545-B42B-4BA3-8A64-E5D1C5BBC62D}" srcOrd="2" destOrd="0" presId="urn:microsoft.com/office/officeart/2005/8/layout/process2"/>
    <dgm:cxn modelId="{91AE2CCE-5CB1-4FD0-A6BE-BA583D030FAE}" type="presParOf" srcId="{1B35E5A9-4A28-4F31-B066-DE727B352098}" destId="{A1DE45CA-3745-4C0A-BB4F-F59518844D6B}" srcOrd="3" destOrd="0" presId="urn:microsoft.com/office/officeart/2005/8/layout/process2"/>
    <dgm:cxn modelId="{9BB80D91-AC9E-4F69-A2F7-3460D27D2480}" type="presParOf" srcId="{A1DE45CA-3745-4C0A-BB4F-F59518844D6B}" destId="{7577C03C-FA89-4150-8B25-04CA7CCBD101}" srcOrd="0" destOrd="0" presId="urn:microsoft.com/office/officeart/2005/8/layout/process2"/>
    <dgm:cxn modelId="{F5FC9317-37B0-4A19-9C0C-9B8309C675DD}" type="presParOf" srcId="{1B35E5A9-4A28-4F31-B066-DE727B352098}" destId="{B72F4A8D-BB41-40BE-BDE2-19F26AE3915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3BD45-3A7E-4C70-A75F-C6BE1B3063A2}">
      <dsp:nvSpPr>
        <dsp:cNvPr id="0" name=""/>
        <dsp:cNvSpPr/>
      </dsp:nvSpPr>
      <dsp:spPr>
        <a:xfrm>
          <a:off x="0" y="2438"/>
          <a:ext cx="4777129" cy="1247373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Control Hardware :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Classical Communication</a:t>
          </a:r>
        </a:p>
      </dsp:txBody>
      <dsp:txXfrm>
        <a:off x="36534" y="38972"/>
        <a:ext cx="4704061" cy="1174305"/>
      </dsp:txXfrm>
    </dsp:sp>
    <dsp:sp modelId="{776BFB3F-990F-4272-895E-F68AC8911265}">
      <dsp:nvSpPr>
        <dsp:cNvPr id="0" name=""/>
        <dsp:cNvSpPr/>
      </dsp:nvSpPr>
      <dsp:spPr>
        <a:xfrm rot="5400000">
          <a:off x="2154681" y="1280996"/>
          <a:ext cx="467765" cy="561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/>
        </a:p>
      </dsp:txBody>
      <dsp:txXfrm rot="-5400000">
        <a:off x="2220169" y="1327773"/>
        <a:ext cx="336790" cy="327436"/>
      </dsp:txXfrm>
    </dsp:sp>
    <dsp:sp modelId="{50FBA545-B42B-4BA3-8A64-E5D1C5BBC62D}">
      <dsp:nvSpPr>
        <dsp:cNvPr id="0" name=""/>
        <dsp:cNvSpPr/>
      </dsp:nvSpPr>
      <dsp:spPr>
        <a:xfrm>
          <a:off x="0" y="1873499"/>
          <a:ext cx="4777129" cy="1247373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54511"/>
            <a:satOff val="1506"/>
            <a:lumOff val="1217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Multi Chip Processor</a:t>
          </a:r>
        </a:p>
      </dsp:txBody>
      <dsp:txXfrm>
        <a:off x="36534" y="1910033"/>
        <a:ext cx="4704061" cy="1174305"/>
      </dsp:txXfrm>
    </dsp:sp>
    <dsp:sp modelId="{A1DE45CA-3745-4C0A-BB4F-F59518844D6B}">
      <dsp:nvSpPr>
        <dsp:cNvPr id="0" name=""/>
        <dsp:cNvSpPr/>
      </dsp:nvSpPr>
      <dsp:spPr>
        <a:xfrm rot="5400000">
          <a:off x="2154681" y="3152057"/>
          <a:ext cx="467765" cy="561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08965"/>
            <a:satOff val="-2263"/>
            <a:lumOff val="215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/>
        </a:p>
      </dsp:txBody>
      <dsp:txXfrm rot="-5400000">
        <a:off x="2220169" y="3198834"/>
        <a:ext cx="336790" cy="327436"/>
      </dsp:txXfrm>
    </dsp:sp>
    <dsp:sp modelId="{B72F4A8D-BB41-40BE-BDE2-19F26AE39153}">
      <dsp:nvSpPr>
        <dsp:cNvPr id="0" name=""/>
        <dsp:cNvSpPr/>
      </dsp:nvSpPr>
      <dsp:spPr>
        <a:xfrm>
          <a:off x="0" y="3744560"/>
          <a:ext cx="4777129" cy="1247373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09023"/>
            <a:satOff val="3011"/>
            <a:lumOff val="2434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Quantum Parallelisation: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Built-in Quantum Communication Link</a:t>
          </a:r>
        </a:p>
      </dsp:txBody>
      <dsp:txXfrm>
        <a:off x="36534" y="3781094"/>
        <a:ext cx="4704061" cy="1174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99348"/>
      </p:ext>
    </p:extLst>
  </p:cSld>
  <p:clrMapOvr>
    <a:masterClrMapping/>
  </p:clrMapOvr>
</p:note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Google Shape;71;p16"/>
          <p:cNvSpPr/>
          <p:nvPr/>
        </p:nvSpPr>
        <p:spPr>
          <a:xfrm>
            <a:off x="0" y="6276769"/>
            <a:ext cx="12192000" cy="5981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696828"/>
          </a:xfrm>
          <a:prstGeom prst="rect">
            <a:avLst/>
          </a:prstGeom>
        </p:spPr>
        <p:txBody>
          <a:bodyPr lIns="34275" tIns="34275" rIns="34275" bIns="34275">
            <a:normAutofit/>
          </a:bodyPr>
          <a:lstStyle>
            <a:lvl1pPr marL="609584" indent="-423322">
              <a:buClr>
                <a:srgbClr val="000000"/>
              </a:buClr>
              <a:buSzPts val="2800"/>
            </a:lvl1pPr>
            <a:lvl2pPr marL="1289723" indent="-493876">
              <a:buClr>
                <a:srgbClr val="000000"/>
              </a:buClr>
              <a:buSzPts val="2800"/>
            </a:lvl2pPr>
            <a:lvl3pPr marL="1998083" indent="-592652">
              <a:buClr>
                <a:srgbClr val="000000"/>
              </a:buClr>
              <a:buSzPts val="2800"/>
            </a:lvl3pPr>
            <a:lvl4pPr marL="2673518" indent="-658502">
              <a:buClr>
                <a:srgbClr val="000000"/>
              </a:buClr>
              <a:buSzPts val="2800"/>
            </a:lvl4pPr>
            <a:lvl5pPr marL="3283103" indent="-658502">
              <a:buClr>
                <a:srgbClr val="000000"/>
              </a:buClr>
              <a:buSzPts val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34275" tIns="34275" rIns="34275" bIns="34275"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69201" y="6559780"/>
            <a:ext cx="243013" cy="246221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8" y="5141976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2393952"/>
            <a:ext cx="11029615" cy="2147467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9201" y="6559780"/>
            <a:ext cx="243013" cy="246221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5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69201" y="6559780"/>
            <a:ext cx="243013" cy="246221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9201" y="6559780"/>
            <a:ext cx="243013" cy="246221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89023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4.xml" Id="rId4" /><Relationship Type="http://schemas.openxmlformats.org/officeDocument/2006/relationships/image" Target="/ppt/media/image1.png" Id="rId9" /></Relationships>
</file>

<file path=ppt/slideMasters/slideMaster1.xml><?xml version="1.0" encoding="utf-8"?>
<p:sldMaster xmlns:m="http://schemas.openxmlformats.org/officeDocument/2006/math" xmlns:a14="http://schemas.microsoft.com/office/drawing/2010/main" xmlns:ma14="http://schemas.microsoft.com/office/mac/drawingml/2011/main" xmlns:a16="http://schemas.microsoft.com/office/drawing/2014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74268" y="6559780"/>
            <a:ext cx="232878" cy="22851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333F5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Google Shape;155;p28"/>
          <p:cNvSpPr/>
          <p:nvPr/>
        </p:nvSpPr>
        <p:spPr>
          <a:xfrm rot="10800000">
            <a:off x="-2" y="0"/>
            <a:ext cx="12192001" cy="71344"/>
          </a:xfrm>
          <a:prstGeom prst="rect">
            <a:avLst/>
          </a:prstGeom>
          <a:solidFill>
            <a:srgbClr val="E4685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E46855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/>
          </a:p>
        </p:txBody>
      </p:sp>
      <p:sp>
        <p:nvSpPr>
          <p:cNvPr id="4" name="Google Shape;156;p28"/>
          <p:cNvSpPr/>
          <p:nvPr/>
        </p:nvSpPr>
        <p:spPr>
          <a:xfrm flipH="1">
            <a:off x="-1" y="0"/>
            <a:ext cx="3222114" cy="16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02" y="0"/>
                </a:lnTo>
                <a:lnTo>
                  <a:pt x="21600" y="0"/>
                </a:lnTo>
                <a:lnTo>
                  <a:pt x="21573" y="21062"/>
                </a:lnTo>
                <a:lnTo>
                  <a:pt x="0" y="21600"/>
                </a:lnTo>
                <a:close/>
              </a:path>
            </a:pathLst>
          </a:custGeom>
          <a:solidFill>
            <a:srgbClr val="42487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/>
          </a:p>
        </p:txBody>
      </p:sp>
      <p:sp>
        <p:nvSpPr>
          <p:cNvPr id="5" name="Straight Connector 4"/>
          <p:cNvSpPr/>
          <p:nvPr/>
        </p:nvSpPr>
        <p:spPr>
          <a:xfrm>
            <a:off x="11813958" y="6610350"/>
            <a:ext cx="1" cy="161957"/>
          </a:xfrm>
          <a:prstGeom prst="line">
            <a:avLst/>
          </a:prstGeom>
          <a:ln>
            <a:solidFill>
              <a:schemeClr val="accent3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10AFD-2725-7968-27F8-1960D0A9252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0" y="-155448"/>
            <a:ext cx="1600200" cy="1600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3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3.jpeg" Id="rId2" /><Relationship Type="http://schemas.openxmlformats.org/officeDocument/2006/relationships/slideLayout" Target="/ppt/slideLayouts/slideLayout5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4.png" Id="rId2" /><Relationship Type="http://schemas.openxmlformats.org/officeDocument/2006/relationships/slideLayout" Target="/ppt/slideLayouts/slideLayout6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5.png" Id="rId2" /><Relationship Type="http://schemas.openxmlformats.org/officeDocument/2006/relationships/slideLayout" Target="/ppt/slideLayouts/slideLayout6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6.png" Id="rId2" /><Relationship Type="http://schemas.openxmlformats.org/officeDocument/2006/relationships/slideLayout" Target="/ppt/slideLayouts/slideLayout6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7.png" Id="rId2" /><Relationship Type="http://schemas.openxmlformats.org/officeDocument/2006/relationships/slideLayout" Target="/ppt/slideLayouts/slideLayout7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9.png" Id="rId8" /><Relationship Type="http://schemas.openxmlformats.org/officeDocument/2006/relationships/diagramLayout" Target="/ppt/diagrams/layout1.xml" Id="rId3" /><Relationship Type="http://schemas.openxmlformats.org/officeDocument/2006/relationships/image" Target="/ppt/media/image18.png" Id="rId7" /><Relationship Type="http://schemas.openxmlformats.org/officeDocument/2006/relationships/diagramData" Target="/ppt/diagrams/data1.xml" Id="rId2" /><Relationship Type="http://schemas.openxmlformats.org/officeDocument/2006/relationships/slideLayout" Target="/ppt/slideLayouts/slideLayout6.xml" Id="rId1" /><Relationship Type="http://schemas.microsoft.com/office/2007/relationships/diagramDrawing" Target="/ppt/diagrams/drawing1.xml" Id="rId6" /><Relationship Type="http://schemas.openxmlformats.org/officeDocument/2006/relationships/diagramColors" Target="/ppt/diagrams/colors1.xml" Id="rId5" /><Relationship Type="http://schemas.openxmlformats.org/officeDocument/2006/relationships/diagramQuickStyle" Target="/ppt/diagrams/quickStyle1.xml" Id="rId4" /><Relationship Type="http://schemas.openxmlformats.org/officeDocument/2006/relationships/image" Target="/ppt/media/image20.png" Id="rId9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22.png" Id="rId3" /><Relationship Type="http://schemas.openxmlformats.org/officeDocument/2006/relationships/image" Target="/ppt/media/image21.png" Id="rId2" /><Relationship Type="http://schemas.openxmlformats.org/officeDocument/2006/relationships/slideLayout" Target="/ppt/slideLayouts/slideLayout2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23.png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25.png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26.png" Id="rId2" /><Relationship Type="http://schemas.openxmlformats.org/officeDocument/2006/relationships/slideLayout" Target="/ppt/slideLayouts/slideLayout3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28.png" Id="rId3" /><Relationship Type="http://schemas.openxmlformats.org/officeDocument/2006/relationships/image" Target="/ppt/media/image27.png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29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5.png" Id="rId2" /><Relationship Type="http://schemas.openxmlformats.org/officeDocument/2006/relationships/slideLayout" Target="/ppt/slideLayouts/slideLayout2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30.png" Id="rId2" /><Relationship Type="http://schemas.openxmlformats.org/officeDocument/2006/relationships/slideLayout" Target="/ppt/slideLayouts/slideLayout4.xml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31.png" Id="rId2" /><Relationship Type="http://schemas.openxmlformats.org/officeDocument/2006/relationships/slideLayout" Target="/ppt/slideLayouts/slideLayout4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32.png" Id="rId2" /><Relationship Type="http://schemas.openxmlformats.org/officeDocument/2006/relationships/slideLayout" Target="/ppt/slideLayouts/slideLayout4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33.png" Id="rId2" /><Relationship Type="http://schemas.openxmlformats.org/officeDocument/2006/relationships/slideLayout" Target="/ppt/slideLayouts/slideLayout4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34.png" Id="rId2" /><Relationship Type="http://schemas.openxmlformats.org/officeDocument/2006/relationships/slideLayout" Target="/ppt/slideLayouts/slideLayout4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35.png" Id="rId2" /><Relationship Type="http://schemas.openxmlformats.org/officeDocument/2006/relationships/slideLayout" Target="/ppt/slideLayouts/slideLayout4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36.png" Id="rId2" /><Relationship Type="http://schemas.openxmlformats.org/officeDocument/2006/relationships/slideLayout" Target="/ppt/slideLayouts/slideLayout4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37.png" Id="rId2" /><Relationship Type="http://schemas.openxmlformats.org/officeDocument/2006/relationships/slideLayout" Target="/ppt/slideLayouts/slideLayout4.xml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image" Target="/ppt/media/image44.png" Id="rId8" /><Relationship Type="http://schemas.openxmlformats.org/officeDocument/2006/relationships/image" Target="/ppt/media/image39.png" Id="rId3" /><Relationship Type="http://schemas.openxmlformats.org/officeDocument/2006/relationships/image" Target="/ppt/media/image43.png" Id="rId7" /><Relationship Type="http://schemas.openxmlformats.org/officeDocument/2006/relationships/image" Target="/ppt/media/image38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42.png" Id="rId6" /><Relationship Type="http://schemas.openxmlformats.org/officeDocument/2006/relationships/image" Target="/ppt/media/image41.png" Id="rId5" /><Relationship Type="http://schemas.openxmlformats.org/officeDocument/2006/relationships/image" Target="/ppt/media/image4.png" Id="rId10" /><Relationship Type="http://schemas.openxmlformats.org/officeDocument/2006/relationships/image" Target="/ppt/media/image40.png" Id="rId4" /><Relationship Type="http://schemas.openxmlformats.org/officeDocument/2006/relationships/image" Target="/ppt/media/image3.png" Id="rId9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6.png" Id="rId2" /><Relationship Type="http://schemas.openxmlformats.org/officeDocument/2006/relationships/slideLayout" Target="/ppt/slideLayouts/slideLayout4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4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8.png" Id="rId2" /><Relationship Type="http://schemas.openxmlformats.org/officeDocument/2006/relationships/slideLayout" Target="/ppt/slideLayouts/slideLayout4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9.png" Id="rId2" /><Relationship Type="http://schemas.openxmlformats.org/officeDocument/2006/relationships/slideLayout" Target="/ppt/slideLayouts/slideLayout4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0.png" Id="rId2" /><Relationship Type="http://schemas.openxmlformats.org/officeDocument/2006/relationships/slideLayout" Target="/ppt/slideLayouts/slideLayout3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1.png" Id="rId2" /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2.png" Id="rId2" /><Relationship Type="http://schemas.openxmlformats.org/officeDocument/2006/relationships/slideLayout" Target="/ppt/slideLayouts/slideLayout4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17"/>
          <p:cNvSpPr txBox="1">
            <a:spLocks noGrp="1"/>
          </p:cNvSpPr>
          <p:nvPr>
            <p:ph type="sldNum" sz="quarter" idx="2"/>
          </p:nvPr>
        </p:nvSpPr>
        <p:spPr>
          <a:xfrm>
            <a:off x="11906452" y="6559780"/>
            <a:ext cx="168509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66" name="Rectangle 1"/>
          <p:cNvSpPr/>
          <p:nvPr/>
        </p:nvSpPr>
        <p:spPr>
          <a:xfrm>
            <a:off x="-3" y="0"/>
            <a:ext cx="12192003" cy="6858001"/>
          </a:xfrm>
          <a:prstGeom prst="rect">
            <a:avLst/>
          </a:prstGeom>
          <a:gradFill>
            <a:gsLst>
              <a:gs pos="47000">
                <a:srgbClr val="424871">
                  <a:alpha val="64999"/>
                </a:srgbClr>
              </a:gs>
              <a:gs pos="100000">
                <a:srgbClr val="E56855">
                  <a:alpha val="34000"/>
                </a:srgbClr>
              </a:gs>
            </a:gsLst>
            <a:lin ang="17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7" name="Google Shape;165;p44"/>
          <p:cNvSpPr txBox="1"/>
          <p:nvPr/>
        </p:nvSpPr>
        <p:spPr>
          <a:xfrm>
            <a:off x="300512" y="1694671"/>
            <a:ext cx="11119137" cy="226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48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dirty="0"/>
              <a:t>Quantum  &amp;</a:t>
            </a:r>
          </a:p>
          <a:p>
            <a:pPr>
              <a:lnSpc>
                <a:spcPct val="150000"/>
              </a:lnSpc>
              <a:defRPr sz="48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lang="en-US" dirty="0"/>
              <a:t>Technology </a:t>
            </a:r>
            <a:r>
              <a:rPr dirty="0"/>
              <a:t>Transformation </a:t>
            </a:r>
          </a:p>
        </p:txBody>
      </p:sp>
      <p:sp>
        <p:nvSpPr>
          <p:cNvPr id="68" name="Google Shape;165;p44"/>
          <p:cNvSpPr txBox="1"/>
          <p:nvPr/>
        </p:nvSpPr>
        <p:spPr>
          <a:xfrm>
            <a:off x="193487" y="5653789"/>
            <a:ext cx="9949535" cy="102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 spc="3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</a:lstStyle>
          <a:p>
            <a:r>
              <a:rPr lang="en-US" sz="2400" dirty="0"/>
              <a:t>Col </a:t>
            </a:r>
            <a:r>
              <a:rPr sz="2400" dirty="0"/>
              <a:t>Kapil Jaiswal</a:t>
            </a:r>
            <a:r>
              <a:rPr lang="en-US" sz="2400" dirty="0"/>
              <a:t>(R)</a:t>
            </a:r>
            <a:r>
              <a:rPr sz="2400" dirty="0"/>
              <a:t> </a:t>
            </a:r>
            <a:endParaRPr lang="en-US" sz="2400" dirty="0"/>
          </a:p>
          <a:p>
            <a:r>
              <a:rPr lang="en-US" sz="2400" dirty="0"/>
              <a:t>CTO , Quantum AI Global &amp; </a:t>
            </a:r>
            <a:r>
              <a:rPr lang="en-US" sz="2400" dirty="0" err="1"/>
              <a:t>QuLabs</a:t>
            </a:r>
            <a:endParaRPr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A2F8D5-17CB-7A78-41DC-1B3DCA23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43" y="3321848"/>
            <a:ext cx="1926557" cy="1926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09A995-1350-4943-D4D7-83226903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11" y="5024420"/>
            <a:ext cx="1926557" cy="194274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CD82-C662-E7BB-082B-342F4F78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2520280"/>
            <a:ext cx="8272211" cy="2147467"/>
          </a:xfrm>
        </p:spPr>
        <p:txBody>
          <a:bodyPr>
            <a:normAutofit/>
          </a:bodyPr>
          <a:lstStyle/>
          <a:p>
            <a:r>
              <a:rPr lang="en-IN" sz="6000" dirty="0"/>
              <a:t>PRACTICAL  REALITIES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E4F91-44A0-D7A7-639F-15A523116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630FDC1-6E66-0289-4A22-D3898B1A78B5}"/>
              </a:ext>
            </a:extLst>
          </p:cNvPr>
          <p:cNvSpPr/>
          <p:nvPr/>
        </p:nvSpPr>
        <p:spPr>
          <a:xfrm>
            <a:off x="581192" y="940182"/>
            <a:ext cx="1987952" cy="1706427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9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E35805F-9F79-F02B-DF19-1E028E7C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32" y="665086"/>
            <a:ext cx="8272212" cy="1188720"/>
          </a:xfrm>
        </p:spPr>
        <p:txBody>
          <a:bodyPr anchor="t">
            <a:normAutofit/>
          </a:bodyPr>
          <a:lstStyle/>
          <a:p>
            <a:r>
              <a:rPr lang="en-IN" sz="4000" dirty="0"/>
              <a:t>PRACTICAL  REALITIES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B42E6-4635-7CCA-F837-B94783135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35" y="1579493"/>
            <a:ext cx="8708106" cy="51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3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E35805F-9F79-F02B-DF19-1E028E7C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48" y="702156"/>
            <a:ext cx="8272212" cy="1188720"/>
          </a:xfrm>
        </p:spPr>
        <p:txBody>
          <a:bodyPr anchor="t">
            <a:normAutofit/>
          </a:bodyPr>
          <a:lstStyle/>
          <a:p>
            <a:r>
              <a:rPr lang="en-IN" sz="4000" dirty="0"/>
              <a:t>SCALE : NUMBER OF QUBITS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3E571-6C14-7B0F-1BFC-BD46FF64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38" y="2011124"/>
            <a:ext cx="8484124" cy="45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03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E35805F-9F79-F02B-DF19-1E028E7C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4" y="665086"/>
            <a:ext cx="8272212" cy="1188720"/>
          </a:xfrm>
        </p:spPr>
        <p:txBody>
          <a:bodyPr anchor="t">
            <a:normAutofit/>
          </a:bodyPr>
          <a:lstStyle/>
          <a:p>
            <a:r>
              <a:rPr lang="en-IN" sz="4000" dirty="0"/>
              <a:t>QUALITY : CIRCUIT FIDELITY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2D692-BEFD-8ABF-5851-D147C133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46" y="1979853"/>
            <a:ext cx="8272212" cy="45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02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E35805F-9F79-F02B-DF19-1E028E7C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15659"/>
            <a:ext cx="11029616" cy="1188720"/>
          </a:xfrm>
        </p:spPr>
        <p:txBody>
          <a:bodyPr anchor="t">
            <a:noAutofit/>
          </a:bodyPr>
          <a:lstStyle/>
          <a:p>
            <a:r>
              <a:rPr lang="en-IN" sz="4000" dirty="0"/>
              <a:t>SPEED  : CIRCUIT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1F0F1-86ED-85D1-0DBC-9E394E9A6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34" y="5370983"/>
            <a:ext cx="11127789" cy="1742715"/>
          </a:xfrm>
        </p:spPr>
        <p:txBody>
          <a:bodyPr>
            <a:normAutofit/>
          </a:bodyPr>
          <a:lstStyle/>
          <a:p>
            <a:pPr algn="just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Circuit Layer Operations per Second (CLOPS) </a:t>
            </a:r>
          </a:p>
          <a:p>
            <a:pPr lvl="1" algn="just"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 Measure of parallel and parameterized quantum operations a QPU can execute per unit of time.</a:t>
            </a:r>
            <a:endParaRPr lang="en-I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ADEAC-2696-EB33-84D0-0EC64149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11" y="1502197"/>
            <a:ext cx="5885155" cy="346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3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E35805F-9F79-F02B-DF19-1E028E7C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10" y="419493"/>
            <a:ext cx="8272212" cy="1188720"/>
          </a:xfrm>
        </p:spPr>
        <p:txBody>
          <a:bodyPr anchor="t">
            <a:normAutofit/>
          </a:bodyPr>
          <a:lstStyle/>
          <a:p>
            <a:r>
              <a:rPr lang="en-IN" sz="4000" dirty="0"/>
              <a:t>SCALING @ DISTRIBUTED APPROACH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75B6198-3A75-07E6-E330-F8ADCCFE8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697203"/>
              </p:ext>
            </p:extLst>
          </p:nvPr>
        </p:nvGraphicFramePr>
        <p:xfrm>
          <a:off x="1686517" y="1444134"/>
          <a:ext cx="4777129" cy="4994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197E42C-1135-3A9B-9788-FF904AFCA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985" y="1444133"/>
            <a:ext cx="2564121" cy="1443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691D5-DAE9-1474-D1B4-C6E435C81B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9347" y="3113417"/>
            <a:ext cx="2582758" cy="1549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92E203-5584-E556-EDB9-1C47196280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665" y="4888852"/>
            <a:ext cx="2582758" cy="15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4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6452" y="6559780"/>
            <a:ext cx="168509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164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tate of Quantum Utility…"/>
          <p:cNvSpPr txBox="1">
            <a:spLocks noGrp="1"/>
          </p:cNvSpPr>
          <p:nvPr>
            <p:ph type="title"/>
          </p:nvPr>
        </p:nvSpPr>
        <p:spPr>
          <a:xfrm>
            <a:off x="367319" y="34235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State of Quantum Utility </a:t>
            </a:r>
          </a:p>
          <a:p>
            <a:pPr defTabSz="457200">
              <a:lnSpc>
                <a:spcPct val="107916"/>
              </a:lnSpc>
              <a:spcBef>
                <a:spcPts val="800"/>
              </a:spcBef>
              <a:defRPr sz="21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r>
              <a:t>(Under Noisy Intermediate-Scale Quantum (NISQ) Constraints)</a:t>
            </a:r>
          </a:p>
        </p:txBody>
      </p:sp>
      <p:pic>
        <p:nvPicPr>
          <p:cNvPr id="166" name="IMG_1115.PNG" descr="IMG_1115.PNG"/>
          <p:cNvPicPr>
            <a:picLocks noChangeAspect="1"/>
          </p:cNvPicPr>
          <p:nvPr/>
        </p:nvPicPr>
        <p:blipFill>
          <a:blip r:embed="rId2"/>
          <a:srcRect l="5084" t="22775" r="5083" b="21722"/>
          <a:stretch>
            <a:fillRect/>
          </a:stretch>
        </p:blipFill>
        <p:spPr>
          <a:xfrm>
            <a:off x="303955" y="1486827"/>
            <a:ext cx="3917951" cy="5241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799"/>
                </a:lnTo>
                <a:lnTo>
                  <a:pt x="0" y="21600"/>
                </a:lnTo>
                <a:lnTo>
                  <a:pt x="10800" y="21597"/>
                </a:lnTo>
                <a:lnTo>
                  <a:pt x="21600" y="21593"/>
                </a:lnTo>
                <a:lnTo>
                  <a:pt x="21600" y="10798"/>
                </a:lnTo>
                <a:lnTo>
                  <a:pt x="21600" y="2"/>
                </a:lnTo>
                <a:lnTo>
                  <a:pt x="10800" y="2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67" name="pasted-movie.png" descr="pasted-movie.png"/>
          <p:cNvPicPr>
            <a:picLocks noChangeAspect="1"/>
          </p:cNvPicPr>
          <p:nvPr/>
        </p:nvPicPr>
        <p:blipFill>
          <a:blip r:embed="rId3"/>
          <a:srcRect l="8792" r="7968" b="9169"/>
          <a:stretch>
            <a:fillRect/>
          </a:stretch>
        </p:blipFill>
        <p:spPr>
          <a:xfrm>
            <a:off x="4408443" y="1457953"/>
            <a:ext cx="7165828" cy="488709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170" name="pasted-movie.png" descr="pasted-movie.png"/>
          <p:cNvPicPr>
            <a:picLocks noChangeAspect="1"/>
          </p:cNvPicPr>
          <p:nvPr/>
        </p:nvPicPr>
        <p:blipFill>
          <a:blip r:embed="rId2"/>
          <a:srcRect l="6939" t="3477" r="59421" b="9359"/>
          <a:stretch>
            <a:fillRect/>
          </a:stretch>
        </p:blipFill>
        <p:spPr>
          <a:xfrm>
            <a:off x="808693" y="946367"/>
            <a:ext cx="3642919" cy="589953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1" name="IMG_1116.PNG" descr="IMG_1116.PNG"/>
          <p:cNvPicPr>
            <a:picLocks noChangeAspect="1"/>
          </p:cNvPicPr>
          <p:nvPr/>
        </p:nvPicPr>
        <p:blipFill>
          <a:blip r:embed="rId3"/>
          <a:srcRect l="9111" t="11630" r="16639" b="15095"/>
          <a:stretch>
            <a:fillRect/>
          </a:stretch>
        </p:blipFill>
        <p:spPr>
          <a:xfrm>
            <a:off x="5621541" y="1054958"/>
            <a:ext cx="5665268" cy="258195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172" name="pasted-movie.png" descr="pasted-movie.png"/>
          <p:cNvPicPr>
            <a:picLocks noChangeAspect="1"/>
          </p:cNvPicPr>
          <p:nvPr/>
        </p:nvPicPr>
        <p:blipFill>
          <a:blip r:embed="rId4"/>
          <a:srcRect l="13628" t="19068" r="13628"/>
          <a:stretch>
            <a:fillRect/>
          </a:stretch>
        </p:blipFill>
        <p:spPr>
          <a:xfrm>
            <a:off x="5621541" y="3805105"/>
            <a:ext cx="5665367" cy="2910947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173" name="State of Quantum Utility"/>
          <p:cNvSpPr txBox="1">
            <a:spLocks noGrp="1"/>
          </p:cNvSpPr>
          <p:nvPr>
            <p:ph type="title" idx="4294967295"/>
          </p:nvPr>
        </p:nvSpPr>
        <p:spPr>
          <a:xfrm>
            <a:off x="367319" y="34235"/>
            <a:ext cx="10515601" cy="1325564"/>
          </a:xfrm>
          <a:prstGeom prst="rect">
            <a:avLst/>
          </a:prstGeom>
        </p:spPr>
        <p:txBody>
          <a:bodyPr lIns="34275" tIns="34275" rIns="34275" bIns="34275">
            <a:normAutofit/>
          </a:bodyPr>
          <a:lstStyle/>
          <a:p>
            <a:r>
              <a:t>State of Quantum Utility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 Placeholder 17"/>
          <p:cNvSpPr txBox="1">
            <a:spLocks noGrp="1"/>
          </p:cNvSpPr>
          <p:nvPr>
            <p:ph type="sldNum" sz="quarter" idx="2"/>
          </p:nvPr>
        </p:nvSpPr>
        <p:spPr>
          <a:xfrm>
            <a:off x="11906452" y="6559780"/>
            <a:ext cx="168509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150" name="Picture 1" descr="Picture 1"/>
          <p:cNvPicPr>
            <a:picLocks noChangeAspect="1"/>
          </p:cNvPicPr>
          <p:nvPr/>
        </p:nvPicPr>
        <p:blipFill>
          <a:blip r:embed="rId2"/>
          <a:srcRect l="5150" t="15582" r="31762" b="38834"/>
          <a:stretch>
            <a:fillRect/>
          </a:stretch>
        </p:blipFill>
        <p:spPr>
          <a:xfrm>
            <a:off x="159925" y="1641512"/>
            <a:ext cx="11872149" cy="482539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tatus : Quantum Technology"/>
          <p:cNvSpPr txBox="1">
            <a:spLocks noGrp="1"/>
          </p:cNvSpPr>
          <p:nvPr>
            <p:ph type="title" idx="4294967295"/>
          </p:nvPr>
        </p:nvSpPr>
        <p:spPr>
          <a:xfrm>
            <a:off x="367319" y="34235"/>
            <a:ext cx="10515601" cy="1325564"/>
          </a:xfrm>
          <a:prstGeom prst="rect">
            <a:avLst/>
          </a:prstGeom>
        </p:spPr>
        <p:txBody>
          <a:bodyPr lIns="34275" tIns="34275" rIns="34275" bIns="34275">
            <a:normAutofit/>
          </a:bodyPr>
          <a:lstStyle/>
          <a:p>
            <a:r>
              <a:t>Status : Quantum Technology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 Placeholder 17"/>
          <p:cNvSpPr txBox="1">
            <a:spLocks noGrp="1"/>
          </p:cNvSpPr>
          <p:nvPr>
            <p:ph type="sldNum" sz="quarter" idx="2"/>
          </p:nvPr>
        </p:nvSpPr>
        <p:spPr>
          <a:xfrm>
            <a:off x="11874268" y="6559780"/>
            <a:ext cx="232878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176" name="Picture 2" descr="Picture 2"/>
          <p:cNvPicPr>
            <a:picLocks noChangeAspect="1"/>
          </p:cNvPicPr>
          <p:nvPr/>
        </p:nvPicPr>
        <p:blipFill>
          <a:blip r:embed="rId2"/>
          <a:srcRect t="11964" r="30783" b="6500"/>
          <a:stretch>
            <a:fillRect/>
          </a:stretch>
        </p:blipFill>
        <p:spPr>
          <a:xfrm>
            <a:off x="4146681" y="1210256"/>
            <a:ext cx="7975591" cy="5049819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Quantum Machine Learning"/>
          <p:cNvSpPr txBox="1">
            <a:spLocks noGrp="1"/>
          </p:cNvSpPr>
          <p:nvPr>
            <p:ph type="title" idx="4294967295"/>
          </p:nvPr>
        </p:nvSpPr>
        <p:spPr>
          <a:xfrm>
            <a:off x="201874" y="-131210"/>
            <a:ext cx="10515601" cy="1325564"/>
          </a:xfrm>
          <a:prstGeom prst="rect">
            <a:avLst/>
          </a:prstGeom>
        </p:spPr>
        <p:txBody>
          <a:bodyPr lIns="34275" tIns="34275" rIns="34275" bIns="34275">
            <a:normAutofit/>
          </a:bodyPr>
          <a:lstStyle/>
          <a:p>
            <a:r>
              <a:t>Quantum Machine Learning</a:t>
            </a:r>
          </a:p>
        </p:txBody>
      </p:sp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3"/>
          <a:srcRect l="56219" t="29120" r="9993" b="15390"/>
          <a:stretch>
            <a:fillRect/>
          </a:stretch>
        </p:blipFill>
        <p:spPr>
          <a:xfrm>
            <a:off x="486886" y="1013801"/>
            <a:ext cx="2913752" cy="2990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movie.png" descr="pasted-movie.png"/>
          <p:cNvPicPr>
            <a:picLocks noChangeAspect="1"/>
          </p:cNvPicPr>
          <p:nvPr/>
        </p:nvPicPr>
        <p:blipFill>
          <a:blip r:embed="rId4"/>
          <a:srcRect l="25206" t="22119" r="17772" b="24402"/>
          <a:stretch>
            <a:fillRect/>
          </a:stretch>
        </p:blipFill>
        <p:spPr>
          <a:xfrm>
            <a:off x="164822" y="4384871"/>
            <a:ext cx="3558050" cy="2085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ybersecurity, AI &amp; Quantum Computing : Interplay">
            <a:extLst>
              <a:ext uri="{FF2B5EF4-FFF2-40B4-BE49-F238E27FC236}">
                <a16:creationId xmlns:a16="http://schemas.microsoft.com/office/drawing/2014/main" id="{C3482225-41EF-8E43-A6AD-ECDA72B38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042" y="0"/>
            <a:ext cx="11127308" cy="1325563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Quantum Landscape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A58F7-34F0-C409-B60B-D556F6FBCA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" t="15097" r="-863" b="12616"/>
          <a:stretch/>
        </p:blipFill>
        <p:spPr>
          <a:xfrm>
            <a:off x="1000382" y="1412061"/>
            <a:ext cx="10191235" cy="50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10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1368B-6576-6402-9EB9-D29CE303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bersecurity, AI &amp; Quantum Computing : Interplay">
            <a:extLst>
              <a:ext uri="{FF2B5EF4-FFF2-40B4-BE49-F238E27FC236}">
                <a16:creationId xmlns:a16="http://schemas.microsoft.com/office/drawing/2014/main" id="{6A41EB1C-2DED-6A40-68F6-4273360DB6F1}"/>
              </a:ext>
            </a:extLst>
          </p:cNvPr>
          <p:cNvSpPr txBox="1">
            <a:spLocks/>
          </p:cNvSpPr>
          <p:nvPr/>
        </p:nvSpPr>
        <p:spPr>
          <a:xfrm>
            <a:off x="172836" y="444843"/>
            <a:ext cx="11127308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Quantum as a Service (</a:t>
            </a:r>
            <a:r>
              <a:rPr lang="en-US" dirty="0" err="1"/>
              <a:t>QaaS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46DA9-3080-EE2D-FADF-6329A715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56" y="1035544"/>
            <a:ext cx="9971169" cy="54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95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F22A-5F97-26E8-A805-3A8F73E71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bersecurity, AI &amp; Quantum Computing : Interplay">
            <a:extLst>
              <a:ext uri="{FF2B5EF4-FFF2-40B4-BE49-F238E27FC236}">
                <a16:creationId xmlns:a16="http://schemas.microsoft.com/office/drawing/2014/main" id="{B1966F59-89F3-F805-9AB5-9A3D416F815B}"/>
              </a:ext>
            </a:extLst>
          </p:cNvPr>
          <p:cNvSpPr txBox="1">
            <a:spLocks/>
          </p:cNvSpPr>
          <p:nvPr/>
        </p:nvSpPr>
        <p:spPr>
          <a:xfrm>
            <a:off x="172836" y="444843"/>
            <a:ext cx="11127308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Quantum Sensing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00285-8B9D-4197-EBBC-CCBAEF7C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56" y="1107624"/>
            <a:ext cx="8968836" cy="56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75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3BA42-6FF0-5A46-2477-5A69F604D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bersecurity, AI &amp; Quantum Computing : Interplay">
            <a:extLst>
              <a:ext uri="{FF2B5EF4-FFF2-40B4-BE49-F238E27FC236}">
                <a16:creationId xmlns:a16="http://schemas.microsoft.com/office/drawing/2014/main" id="{96ACC997-DCB7-EE4E-A7CF-3973B8C9A50C}"/>
              </a:ext>
            </a:extLst>
          </p:cNvPr>
          <p:cNvSpPr txBox="1">
            <a:spLocks/>
          </p:cNvSpPr>
          <p:nvPr/>
        </p:nvSpPr>
        <p:spPr>
          <a:xfrm>
            <a:off x="172836" y="444843"/>
            <a:ext cx="11127308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Quantum Enhanced Strategies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2216A5-AEED-9D13-8591-140EB266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89" y="1107624"/>
            <a:ext cx="8701216" cy="55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BC31E-1E7A-FBE8-961E-8C01A2569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bersecurity, AI &amp; Quantum Computing : Interplay">
            <a:extLst>
              <a:ext uri="{FF2B5EF4-FFF2-40B4-BE49-F238E27FC236}">
                <a16:creationId xmlns:a16="http://schemas.microsoft.com/office/drawing/2014/main" id="{B2E67D09-651B-97A3-DCF0-6022A2DE6C8E}"/>
              </a:ext>
            </a:extLst>
          </p:cNvPr>
          <p:cNvSpPr txBox="1">
            <a:spLocks/>
          </p:cNvSpPr>
          <p:nvPr/>
        </p:nvSpPr>
        <p:spPr>
          <a:xfrm>
            <a:off x="172836" y="444843"/>
            <a:ext cx="11127308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Quantum in High Energy Physics (HEP)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6324D-612F-C45C-85F9-DA8CDD20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16" y="1277528"/>
            <a:ext cx="9343767" cy="59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34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2209F-205E-FE63-2931-9D116F849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bersecurity, AI &amp; Quantum Computing : Interplay">
            <a:extLst>
              <a:ext uri="{FF2B5EF4-FFF2-40B4-BE49-F238E27FC236}">
                <a16:creationId xmlns:a16="http://schemas.microsoft.com/office/drawing/2014/main" id="{ECDE9F0D-4FCF-1057-683D-36509EDB2E4C}"/>
              </a:ext>
            </a:extLst>
          </p:cNvPr>
          <p:cNvSpPr txBox="1">
            <a:spLocks/>
          </p:cNvSpPr>
          <p:nvPr/>
        </p:nvSpPr>
        <p:spPr>
          <a:xfrm>
            <a:off x="172836" y="444843"/>
            <a:ext cx="11127308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Quantum in HEP: Theoretical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51232-88BE-1CC2-59F2-F03AA409B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38" y="1318497"/>
            <a:ext cx="7772400" cy="50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8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6F59B-8C74-2AEF-571A-37A796A32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bersecurity, AI &amp; Quantum Computing : Interplay">
            <a:extLst>
              <a:ext uri="{FF2B5EF4-FFF2-40B4-BE49-F238E27FC236}">
                <a16:creationId xmlns:a16="http://schemas.microsoft.com/office/drawing/2014/main" id="{B7D9EB8E-B340-12F0-7590-16D7B82BE528}"/>
              </a:ext>
            </a:extLst>
          </p:cNvPr>
          <p:cNvSpPr txBox="1">
            <a:spLocks/>
          </p:cNvSpPr>
          <p:nvPr/>
        </p:nvSpPr>
        <p:spPr>
          <a:xfrm>
            <a:off x="172836" y="444843"/>
            <a:ext cx="11127308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Quantum in HEP: Experiments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E3FBDE-C25F-0591-C2AC-B6599E4F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97"/>
          <a:stretch/>
        </p:blipFill>
        <p:spPr>
          <a:xfrm>
            <a:off x="1418967" y="1309817"/>
            <a:ext cx="8454081" cy="54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0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00BA7-630B-E2DC-5539-FBFC605B8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bersecurity, AI &amp; Quantum Computing : Interplay">
            <a:extLst>
              <a:ext uri="{FF2B5EF4-FFF2-40B4-BE49-F238E27FC236}">
                <a16:creationId xmlns:a16="http://schemas.microsoft.com/office/drawing/2014/main" id="{50E1AB16-1598-9972-896F-8BBB362E88C8}"/>
              </a:ext>
            </a:extLst>
          </p:cNvPr>
          <p:cNvSpPr txBox="1">
            <a:spLocks/>
          </p:cNvSpPr>
          <p:nvPr/>
        </p:nvSpPr>
        <p:spPr>
          <a:xfrm>
            <a:off x="172836" y="444843"/>
            <a:ext cx="11127308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Quantum in HEP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8BB09-2474-610E-BFEB-FE301252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06" y="1222643"/>
            <a:ext cx="7772400" cy="52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84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AA519-6462-AE58-512D-65D0B3B7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B2CD9-8DE5-E19B-4881-AF9F0854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3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3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lide Number Placeholder 17"/>
          <p:cNvSpPr txBox="1">
            <a:spLocks noGrp="1"/>
          </p:cNvSpPr>
          <p:nvPr>
            <p:ph type="sldNum" sz="quarter" idx="2"/>
          </p:nvPr>
        </p:nvSpPr>
        <p:spPr>
          <a:xfrm>
            <a:off x="11874268" y="6559780"/>
            <a:ext cx="232878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220" name="Google Shape;668;p44"/>
          <p:cNvSpPr/>
          <p:nvPr/>
        </p:nvSpPr>
        <p:spPr>
          <a:xfrm>
            <a:off x="-3703" y="135087"/>
            <a:ext cx="12199406" cy="7002685"/>
          </a:xfrm>
          <a:prstGeom prst="rect">
            <a:avLst/>
          </a:prstGeom>
          <a:gradFill>
            <a:gsLst>
              <a:gs pos="71000">
                <a:srgbClr val="42486F"/>
              </a:gs>
              <a:gs pos="100000">
                <a:schemeClr val="accent3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/>
          </a:p>
        </p:txBody>
      </p:sp>
      <p:pic>
        <p:nvPicPr>
          <p:cNvPr id="221" name="Google Shape;669;p44" descr="Google Shape;669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859" y="4133404"/>
            <a:ext cx="11450134" cy="4014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Google Shape;670;p44" descr="Google Shape;670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859" y="5229979"/>
            <a:ext cx="11450134" cy="401434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Google Shape;676;p44"/>
          <p:cNvSpPr txBox="1"/>
          <p:nvPr/>
        </p:nvSpPr>
        <p:spPr>
          <a:xfrm>
            <a:off x="665085" y="5312806"/>
            <a:ext cx="439071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6932">
              <a:defRPr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http://www.linkedin.com/in/k-jaiswal</a:t>
            </a:r>
          </a:p>
        </p:txBody>
      </p:sp>
      <p:sp>
        <p:nvSpPr>
          <p:cNvPr id="224" name="Google Shape;682;p44"/>
          <p:cNvSpPr txBox="1"/>
          <p:nvPr/>
        </p:nvSpPr>
        <p:spPr>
          <a:xfrm>
            <a:off x="-147347" y="1390377"/>
            <a:ext cx="5162989" cy="2072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16932" algn="ctr">
              <a:lnSpc>
                <a:spcPct val="97500"/>
              </a:lnSpc>
              <a:defRPr sz="6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Thank </a:t>
            </a:r>
          </a:p>
          <a:p>
            <a:pPr indent="16932" algn="ctr">
              <a:lnSpc>
                <a:spcPct val="97500"/>
              </a:lnSpc>
              <a:defRPr sz="6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You</a:t>
            </a:r>
          </a:p>
        </p:txBody>
      </p:sp>
      <p:pic>
        <p:nvPicPr>
          <p:cNvPr id="225" name="Picture 18" descr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3" y="5956849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19" descr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305" y="5964299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20" descr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991" y="5964299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21" descr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77" y="5956849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22" descr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0619" y="5965782"/>
            <a:ext cx="356401" cy="35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5" descr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543" y="142508"/>
            <a:ext cx="7083295" cy="657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D03A72-E828-912E-DEE8-57A09ABF9A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096" y="3440111"/>
            <a:ext cx="1926557" cy="1926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C7F4EF-3793-EC84-4838-66A3834A8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7111" y="3440111"/>
            <a:ext cx="1926557" cy="194274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E61A-B0FB-A237-D10D-C04D858F6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AE886-D392-FAF8-AB86-DC0B921A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3" y="446390"/>
            <a:ext cx="9492049" cy="61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7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bersecurity, AI &amp; Quantum Computing : Interplay">
            <a:extLst>
              <a:ext uri="{FF2B5EF4-FFF2-40B4-BE49-F238E27FC236}">
                <a16:creationId xmlns:a16="http://schemas.microsoft.com/office/drawing/2014/main" id="{E82EE320-DE75-D1B7-9546-58C8A5D86D82}"/>
              </a:ext>
            </a:extLst>
          </p:cNvPr>
          <p:cNvSpPr txBox="1">
            <a:spLocks/>
          </p:cNvSpPr>
          <p:nvPr/>
        </p:nvSpPr>
        <p:spPr>
          <a:xfrm>
            <a:off x="172836" y="444843"/>
            <a:ext cx="11127308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Quantum Information Science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FE87C4-7EA3-7B38-B729-EB0C140F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3" t="24498"/>
          <a:stretch/>
        </p:blipFill>
        <p:spPr>
          <a:xfrm>
            <a:off x="766119" y="1212656"/>
            <a:ext cx="9978860" cy="534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32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709BF-EFEE-0C81-1637-D5D830F5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bersecurity, AI &amp; Quantum Computing : Interplay">
            <a:extLst>
              <a:ext uri="{FF2B5EF4-FFF2-40B4-BE49-F238E27FC236}">
                <a16:creationId xmlns:a16="http://schemas.microsoft.com/office/drawing/2014/main" id="{46B89AF3-7CD3-1ACC-8E3A-9D467B305066}"/>
              </a:ext>
            </a:extLst>
          </p:cNvPr>
          <p:cNvSpPr txBox="1">
            <a:spLocks/>
          </p:cNvSpPr>
          <p:nvPr/>
        </p:nvSpPr>
        <p:spPr>
          <a:xfrm>
            <a:off x="172836" y="444843"/>
            <a:ext cx="11127308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Quantum Material &amp; Devices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0FDA62-3D0C-3DEF-D705-593A76BE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44"/>
          <a:stretch/>
        </p:blipFill>
        <p:spPr>
          <a:xfrm>
            <a:off x="1245973" y="1107624"/>
            <a:ext cx="8701216" cy="569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6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C2FD2-6EF3-96DC-B7FA-4305ABECE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bersecurity, AI &amp; Quantum Computing : Interplay">
            <a:extLst>
              <a:ext uri="{FF2B5EF4-FFF2-40B4-BE49-F238E27FC236}">
                <a16:creationId xmlns:a16="http://schemas.microsoft.com/office/drawing/2014/main" id="{E6676065-682F-2770-8B5E-8F35536FFE55}"/>
              </a:ext>
            </a:extLst>
          </p:cNvPr>
          <p:cNvSpPr txBox="1">
            <a:spLocks/>
          </p:cNvSpPr>
          <p:nvPr/>
        </p:nvSpPr>
        <p:spPr>
          <a:xfrm>
            <a:off x="172836" y="444843"/>
            <a:ext cx="11127308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Quantum Computing :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81C3B-40A5-6FDC-93F1-140BAB13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33" y="1264007"/>
            <a:ext cx="7772400" cy="531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6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6452" y="6559780"/>
            <a:ext cx="168509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60" name="Quantum Workflow"/>
          <p:cNvSpPr txBox="1">
            <a:spLocks noGrp="1"/>
          </p:cNvSpPr>
          <p:nvPr>
            <p:ph type="title" idx="4294967295"/>
          </p:nvPr>
        </p:nvSpPr>
        <p:spPr>
          <a:xfrm>
            <a:off x="191954" y="258857"/>
            <a:ext cx="10515601" cy="1325564"/>
          </a:xfrm>
          <a:prstGeom prst="rect">
            <a:avLst/>
          </a:prstGeom>
        </p:spPr>
        <p:txBody>
          <a:bodyPr lIns="34275" tIns="34275" rIns="34275" bIns="34275">
            <a:normAutofit/>
          </a:bodyPr>
          <a:lstStyle/>
          <a:p>
            <a:r>
              <a:rPr dirty="0"/>
              <a:t>Quantum </a:t>
            </a:r>
            <a:r>
              <a:rPr lang="en-US" dirty="0"/>
              <a:t>Computing : </a:t>
            </a:r>
            <a:r>
              <a:rPr dirty="0"/>
              <a:t>Workflow</a:t>
            </a:r>
          </a:p>
        </p:txBody>
      </p:sp>
      <p:pic>
        <p:nvPicPr>
          <p:cNvPr id="16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29" y="1771933"/>
            <a:ext cx="11428942" cy="40435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8567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6452" y="6559780"/>
            <a:ext cx="168509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41" name="Reducing the Computational Complexity of certain Classes of Problems e.g. Optimization , Sampling, Combinatorial , Factorization"/>
          <p:cNvSpPr txBox="1">
            <a:spLocks noGrp="1"/>
          </p:cNvSpPr>
          <p:nvPr>
            <p:ph type="body" idx="1"/>
          </p:nvPr>
        </p:nvSpPr>
        <p:spPr>
          <a:xfrm>
            <a:off x="153423" y="1064679"/>
            <a:ext cx="11789148" cy="3696829"/>
          </a:xfrm>
          <a:prstGeom prst="rect">
            <a:avLst/>
          </a:prstGeom>
        </p:spPr>
        <p:txBody>
          <a:bodyPr/>
          <a:lstStyle>
            <a:lvl1pPr marL="785699" indent="-571499" algn="just">
              <a:spcBef>
                <a:spcPts val="0"/>
              </a:spcBef>
              <a:buClrTx/>
              <a:buSzPct val="100000"/>
              <a:buFontTx/>
              <a:buChar char="▪"/>
              <a:defRPr sz="3000">
                <a:solidFill>
                  <a:srgbClr val="333333"/>
                </a:solidFill>
              </a:defRPr>
            </a:lvl1pPr>
          </a:lstStyle>
          <a:p>
            <a:r>
              <a:rPr dirty="0"/>
              <a:t>Reducing the Computational Complexity of certain Classes of Problems e.g. Optimization , Sampling, Combinatorial , Factorization</a:t>
            </a:r>
          </a:p>
        </p:txBody>
      </p:sp>
      <p:sp>
        <p:nvSpPr>
          <p:cNvPr id="142" name="Advantage: Quantum Computing"/>
          <p:cNvSpPr txBox="1">
            <a:spLocks noGrp="1"/>
          </p:cNvSpPr>
          <p:nvPr>
            <p:ph type="title"/>
          </p:nvPr>
        </p:nvSpPr>
        <p:spPr>
          <a:xfrm>
            <a:off x="480925" y="-52024"/>
            <a:ext cx="10515601" cy="1325564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00000"/>
              </a:lnSpc>
              <a:defRPr>
                <a:solidFill>
                  <a:srgbClr val="1737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Advantage: Quantum Computing</a:t>
            </a:r>
          </a:p>
        </p:txBody>
      </p:sp>
      <p:pic>
        <p:nvPicPr>
          <p:cNvPr id="143" name="Picture 4" descr="Picture 4"/>
          <p:cNvPicPr>
            <a:picLocks noChangeAspect="1"/>
          </p:cNvPicPr>
          <p:nvPr/>
        </p:nvPicPr>
        <p:blipFill>
          <a:blip r:embed="rId2"/>
          <a:srcRect l="13771" t="16786" r="6689" b="57399"/>
          <a:stretch>
            <a:fillRect/>
          </a:stretch>
        </p:blipFill>
        <p:spPr>
          <a:xfrm>
            <a:off x="187523" y="2287088"/>
            <a:ext cx="11720948" cy="355891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itle 1"/>
          <p:cNvSpPr txBox="1"/>
          <p:nvPr/>
        </p:nvSpPr>
        <p:spPr>
          <a:xfrm>
            <a:off x="1286294" y="5943782"/>
            <a:ext cx="4919375" cy="502653"/>
          </a:xfrm>
          <a:prstGeom prst="rect">
            <a:avLst/>
          </a:prstGeom>
          <a:solidFill>
            <a:schemeClr val="accent6">
              <a:lumOff val="-6901"/>
            </a:schemeClr>
          </a:solidFill>
          <a:ln w="12700">
            <a:solidFill>
              <a:schemeClr val="accent5"/>
            </a:solidFill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r>
              <a:t>Combinatorial Optimization</a:t>
            </a:r>
          </a:p>
        </p:txBody>
      </p:sp>
      <p:sp>
        <p:nvSpPr>
          <p:cNvPr id="145" name="Title 1"/>
          <p:cNvSpPr txBox="1"/>
          <p:nvPr/>
        </p:nvSpPr>
        <p:spPr>
          <a:xfrm>
            <a:off x="6570223" y="5943782"/>
            <a:ext cx="4919375" cy="502653"/>
          </a:xfrm>
          <a:prstGeom prst="rect">
            <a:avLst/>
          </a:prstGeom>
          <a:solidFill>
            <a:schemeClr val="accent6">
              <a:lumOff val="-6901"/>
            </a:schemeClr>
          </a:solidFill>
          <a:ln w="12700">
            <a:solidFill>
              <a:schemeClr val="accent5"/>
            </a:solidFill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r>
              <a:t>Non-Convex Optimization</a:t>
            </a:r>
          </a:p>
        </p:txBody>
      </p:sp>
      <p:sp>
        <p:nvSpPr>
          <p:cNvPr id="146" name="Rectangle"/>
          <p:cNvSpPr/>
          <p:nvPr/>
        </p:nvSpPr>
        <p:spPr>
          <a:xfrm>
            <a:off x="3365312" y="2970486"/>
            <a:ext cx="2825436" cy="2621755"/>
          </a:xfrm>
          <a:prstGeom prst="rect">
            <a:avLst/>
          </a:prstGeom>
          <a:ln w="25400">
            <a:solidFill>
              <a:schemeClr val="accent5">
                <a:satOff val="-13975"/>
                <a:lumOff val="-10862"/>
              </a:scheme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6370707" y="2970485"/>
            <a:ext cx="2997830" cy="2621755"/>
          </a:xfrm>
          <a:prstGeom prst="rect">
            <a:avLst/>
          </a:prstGeom>
          <a:ln w="25400">
            <a:solidFill>
              <a:schemeClr val="accent6">
                <a:lumOff val="-6901"/>
              </a:schemeClr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44C9D51C-DB78-8E61-A45F-586AFF6C939C}"/>
              </a:ext>
            </a:extLst>
          </p:cNvPr>
          <p:cNvSpPr/>
          <p:nvPr/>
        </p:nvSpPr>
        <p:spPr>
          <a:xfrm>
            <a:off x="367482" y="2970485"/>
            <a:ext cx="2825436" cy="2621755"/>
          </a:xfrm>
          <a:prstGeom prst="rect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8B19B63B-BB0A-C5B8-C3B3-2C3F7A01BA70}"/>
              </a:ext>
            </a:extLst>
          </p:cNvPr>
          <p:cNvSpPr/>
          <p:nvPr/>
        </p:nvSpPr>
        <p:spPr>
          <a:xfrm>
            <a:off x="9625914" y="2970485"/>
            <a:ext cx="2350757" cy="2621755"/>
          </a:xfrm>
          <a:prstGeom prst="rect">
            <a:avLst/>
          </a:prstGeom>
          <a:ln w="25400">
            <a:solidFill>
              <a:srgbClr val="FF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bersecurity, AI &amp; Quantum Computing : Interplay">
            <a:extLst>
              <a:ext uri="{FF2B5EF4-FFF2-40B4-BE49-F238E27FC236}">
                <a16:creationId xmlns:a16="http://schemas.microsoft.com/office/drawing/2014/main" id="{E82EE320-DE75-D1B7-9546-58C8A5D86D82}"/>
              </a:ext>
            </a:extLst>
          </p:cNvPr>
          <p:cNvSpPr txBox="1">
            <a:spLocks/>
          </p:cNvSpPr>
          <p:nvPr/>
        </p:nvSpPr>
        <p:spPr>
          <a:xfrm>
            <a:off x="172836" y="444843"/>
            <a:ext cx="11127308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Quantum Qubit : Superconducting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B3D27-547F-B8AB-2128-9AF8E6B1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41" y="939115"/>
            <a:ext cx="8774125" cy="59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161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193CF"/>
      </a:accent1>
      <a:accent2>
        <a:srgbClr val="23919E"/>
      </a:accent2>
      <a:accent3>
        <a:srgbClr val="E26856"/>
      </a:accent3>
      <a:accent4>
        <a:srgbClr val="1D9879"/>
      </a:accent4>
      <a:accent5>
        <a:srgbClr val="F16324"/>
      </a:accent5>
      <a:accent6>
        <a:srgbClr val="41486F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193CF"/>
      </a:accent1>
      <a:accent2>
        <a:srgbClr val="23919E"/>
      </a:accent2>
      <a:accent3>
        <a:srgbClr val="E26856"/>
      </a:accent3>
      <a:accent4>
        <a:srgbClr val="1D9879"/>
      </a:accent4>
      <a:accent5>
        <a:srgbClr val="F16324"/>
      </a:accent5>
      <a:accent6>
        <a:srgbClr val="41486F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208</Words>
  <Application>Microsoft Macintosh PowerPoint</Application>
  <PresentationFormat>Widescreen</PresentationFormat>
  <Paragraphs>50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Poppins</vt:lpstr>
      <vt:lpstr>Wingdings</vt:lpstr>
      <vt:lpstr>Custom Design</vt:lpstr>
      <vt:lpstr>PowerPoint Presentation</vt:lpstr>
      <vt:lpstr>Quantum Landscape</vt:lpstr>
      <vt:lpstr>PowerPoint Presentation</vt:lpstr>
      <vt:lpstr>PowerPoint Presentation</vt:lpstr>
      <vt:lpstr>PowerPoint Presentation</vt:lpstr>
      <vt:lpstr>PowerPoint Presentation</vt:lpstr>
      <vt:lpstr>Quantum Computing : Workflow</vt:lpstr>
      <vt:lpstr>Advantage: Quantum Computing</vt:lpstr>
      <vt:lpstr>PowerPoint Presentation</vt:lpstr>
      <vt:lpstr>PRACTICAL  REALITIES</vt:lpstr>
      <vt:lpstr>PRACTICAL  REALITIES</vt:lpstr>
      <vt:lpstr>SCALE : NUMBER OF QUBITS</vt:lpstr>
      <vt:lpstr>QUALITY : CIRCUIT FIDELITY</vt:lpstr>
      <vt:lpstr>SPEED  : CIRCUIT EXECUTION</vt:lpstr>
      <vt:lpstr>SCALING @ DISTRIBUTED APPROACH </vt:lpstr>
      <vt:lpstr>State of Quantum Utility  (Under Noisy Intermediate-Scale Quantum (NISQ) Constraints)</vt:lpstr>
      <vt:lpstr>State of Quantum Utility </vt:lpstr>
      <vt:lpstr>Status : Quantum Technology </vt:lpstr>
      <vt:lpstr>Quantum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Kapil Jaiswal</cp:lastModifiedBy>
  <cp:revision>5</cp:revision>
  <dcterms:modified xsi:type="dcterms:W3CDTF">2025-03-09T01:43:45Z</dcterms:modified>
</cp:coreProperties>
</file>